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Anton"/>
      <p:regular r:id="rId48"/>
    </p:embeddedFont>
    <p:embeddedFont>
      <p:font typeface="Lato"/>
      <p:regular r:id="rId49"/>
      <p:bold r:id="rId50"/>
      <p:italic r:id="rId51"/>
      <p:boldItalic r:id="rId52"/>
    </p:embeddedFont>
    <p:embeddedFont>
      <p:font typeface="Helvetica Neue"/>
      <p:regular r:id="rId53"/>
      <p:bold r:id="rId54"/>
      <p:italic r:id="rId55"/>
      <p:boldItalic r:id="rId56"/>
    </p:embeddedFont>
    <p:embeddedFont>
      <p:font typeface="Helvetica Neue Light"/>
      <p:regular r:id="rId57"/>
      <p:bold r:id="rId58"/>
      <p:italic r:id="rId59"/>
      <p:boldItalic r:id="rId60"/>
    </p:embeddedFont>
    <p:embeddedFont>
      <p:font typeface="DM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AFA737A-9C4F-42C4-9A93-4745C98B9A54}">
  <a:tblStyle styleId="{9AFA737A-9C4F-42C4-9A93-4745C98B9A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Anton-regular.fntdata"/><Relationship Id="rId47" Type="http://schemas.openxmlformats.org/officeDocument/2006/relationships/slide" Target="slides/slide41.xml"/><Relationship Id="rId49" Type="http://schemas.openxmlformats.org/officeDocument/2006/relationships/font" Target="fonts/La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DMSans-bold.fntdata"/><Relationship Id="rId61" Type="http://schemas.openxmlformats.org/officeDocument/2006/relationships/font" Target="fonts/DMSans-regular.fntdata"/><Relationship Id="rId20" Type="http://schemas.openxmlformats.org/officeDocument/2006/relationships/slide" Target="slides/slide14.xml"/><Relationship Id="rId64" Type="http://schemas.openxmlformats.org/officeDocument/2006/relationships/font" Target="fonts/DMSans-boldItalic.fntdata"/><Relationship Id="rId63" Type="http://schemas.openxmlformats.org/officeDocument/2006/relationships/font" Target="fonts/DMSans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Light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schemas.openxmlformats.org/officeDocument/2006/relationships/font" Target="fonts/HelveticaNeue-regular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5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57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59" Type="http://schemas.openxmlformats.org/officeDocument/2006/relationships/font" Target="fonts/HelveticaNeueLight-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87edb21d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87edb21d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386e46ea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386e46ea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386e46ea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386e46ea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386e46ea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386e46ea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386e46ea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386e46ea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386e46ea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386e46ea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386e46ea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386e46ea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386e46ea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386e46ea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386e46ea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386e46ea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386e46ea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386e46ea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386e46eae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386e46ea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43c4cb66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43c4cb66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386e46eae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386e46ea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358e44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7b358e44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d5c71de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4d5c71de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d5c71de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4d5c71de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d5c71de2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4d5c71de2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d5c71de2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4d5c71de2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d5c71de2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4d5c71de2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d5c71de2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4d5c71de2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d5c71de2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4d5c71de2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d5c71de2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4d5c71de2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f27a6452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f27a6452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d5c71de2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4d5c71de2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4d5c71de2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4d5c71de2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4d5c71de24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14d5c71de2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4d5c71de2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4d5c71de2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386e46eae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f386e46eae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386e46eae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386e46eae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386e46eae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386e46eae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386e46eae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386e46eae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4aee553e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4aee553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4aee553e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4aee553e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386e46e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386e46e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4aee553e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e4aee553e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4aee553e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4aee553e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386e46ea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386e46ea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9be4f2a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9be4f2a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386e46ea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386e46ea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386e46ea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386e46ea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386e46ea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386e46ea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57" name="Google Shape;57;p14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2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hyperlink" Target="https://coderhouse.hiringroom.com/job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Relationship Id="rId4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/>
        </p:nvSpPr>
        <p:spPr>
          <a:xfrm>
            <a:off x="1541400" y="1727025"/>
            <a:ext cx="6061200" cy="1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Router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&amp;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Multer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0" name="Google Shape;90;p27"/>
          <p:cNvSpPr txBox="1"/>
          <p:nvPr/>
        </p:nvSpPr>
        <p:spPr>
          <a:xfrm>
            <a:off x="2022750" y="116315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8.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Programación Backend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" name="Google Shape;91;p27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6"/>
          <p:cNvSpPr txBox="1"/>
          <p:nvPr/>
        </p:nvSpPr>
        <p:spPr>
          <a:xfrm>
            <a:off x="533450" y="1256700"/>
            <a:ext cx="78177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path que se proporciona a la función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express.static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relativo al directorio desde donde inicia el proceso node.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eso si ejecutamos la aplicación Express desde cualquier otro directorio, es más seguro utilizar el path absoluto del directorio al que desea dar servicio: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7" name="Google Shape;1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4700" y="913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6"/>
          <p:cNvSpPr txBox="1"/>
          <p:nvPr/>
        </p:nvSpPr>
        <p:spPr>
          <a:xfrm>
            <a:off x="1464125" y="317650"/>
            <a:ext cx="5666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Path absoluto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9" name="Google Shape;179;p36"/>
          <p:cNvSpPr txBox="1"/>
          <p:nvPr/>
        </p:nvSpPr>
        <p:spPr>
          <a:xfrm>
            <a:off x="918600" y="3411075"/>
            <a:ext cx="73068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use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'/</a:t>
            </a:r>
            <a:r>
              <a:rPr lang="en-GB" sz="16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GB" sz="16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express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__dirname </a:t>
            </a:r>
            <a:r>
              <a:rPr lang="en-GB" sz="1600">
                <a:solidFill>
                  <a:srgbClr val="A67F5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'/public'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/>
        </p:nvSpPr>
        <p:spPr>
          <a:xfrm>
            <a:off x="1235750" y="436475"/>
            <a:ext cx="66726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Capas Middleware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5" name="Google Shape;18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738" y="1596575"/>
            <a:ext cx="6672525" cy="25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/>
          <p:nvPr/>
        </p:nvSpPr>
        <p:spPr>
          <a:xfrm>
            <a:off x="467400" y="1276525"/>
            <a:ext cx="82092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funciones de middleware son aquellas que tienen acceso al objeto de solicitud (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req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), al objeto de respuesta (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 y a la siguiente función de middleware en el ciclo de solicitud/respuestas de la aplicación (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next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1" name="Google Shape;191;p38"/>
          <p:cNvSpPr txBox="1"/>
          <p:nvPr/>
        </p:nvSpPr>
        <p:spPr>
          <a:xfrm>
            <a:off x="1464125" y="317650"/>
            <a:ext cx="5666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Introducción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2" name="Google Shape;1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6325" y="2450750"/>
            <a:ext cx="6331347" cy="24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8"/>
          <p:cNvSpPr txBox="1"/>
          <p:nvPr/>
        </p:nvSpPr>
        <p:spPr>
          <a:xfrm>
            <a:off x="262275" y="205650"/>
            <a:ext cx="2742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232629"/>
                </a:solidFill>
                <a:highlight>
                  <a:srgbClr val="00FFFF"/>
                </a:highlight>
              </a:rPr>
              <a:t>By now it should be clear that middleware is/are function(s) run between the </a:t>
            </a:r>
            <a:r>
              <a:rPr i="1" lang="en-GB" sz="1150">
                <a:solidFill>
                  <a:srgbClr val="232629"/>
                </a:solidFill>
                <a:highlight>
                  <a:srgbClr val="00FFFF"/>
                </a:highlight>
              </a:rPr>
              <a:t>client request</a:t>
            </a:r>
            <a:r>
              <a:rPr lang="en-GB" sz="1150">
                <a:solidFill>
                  <a:srgbClr val="232629"/>
                </a:solidFill>
                <a:highlight>
                  <a:srgbClr val="00FFFF"/>
                </a:highlight>
              </a:rPr>
              <a:t> and the </a:t>
            </a:r>
            <a:r>
              <a:rPr i="1" lang="en-GB" sz="1150">
                <a:solidFill>
                  <a:srgbClr val="232629"/>
                </a:solidFill>
                <a:highlight>
                  <a:srgbClr val="00FFFF"/>
                </a:highlight>
              </a:rPr>
              <a:t>server answer</a:t>
            </a:r>
            <a:r>
              <a:rPr lang="en-GB" sz="1150">
                <a:solidFill>
                  <a:srgbClr val="232629"/>
                </a:solidFill>
                <a:highlight>
                  <a:srgbClr val="00FFFF"/>
                </a:highlight>
              </a:rPr>
              <a:t>.</a:t>
            </a:r>
            <a:endParaRPr>
              <a:highlight>
                <a:srgbClr val="00FFFF"/>
              </a:highlight>
            </a:endParaRPr>
          </a:p>
        </p:txBody>
      </p:sp>
      <p:sp>
        <p:nvSpPr>
          <p:cNvPr id="196" name="Google Shape;196;p38"/>
          <p:cNvSpPr txBox="1"/>
          <p:nvPr/>
        </p:nvSpPr>
        <p:spPr>
          <a:xfrm>
            <a:off x="494400" y="4506150"/>
            <a:ext cx="653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FFFF"/>
                </a:highlight>
              </a:rPr>
              <a:t>https://stackoverflow.com/questions/7337572/what-does-middleware-and-app-use-actually-mean-in-expressjs</a:t>
            </a:r>
            <a:endParaRPr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/>
          <p:nvPr/>
        </p:nvSpPr>
        <p:spPr>
          <a:xfrm>
            <a:off x="512025" y="1277900"/>
            <a:ext cx="8209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funciones de middleware pueden realizar las siguientes tareas:</a:t>
            </a:r>
            <a:endParaRPr sz="2000">
              <a:solidFill>
                <a:schemeClr val="dk1"/>
              </a:solidFill>
              <a:highlight>
                <a:srgbClr val="00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➢"/>
            </a:pPr>
            <a:r>
              <a:rPr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Ejecutar cualquier código.</a:t>
            </a:r>
            <a:endParaRPr sz="2000">
              <a:solidFill>
                <a:schemeClr val="dk1"/>
              </a:solidFill>
              <a:highlight>
                <a:srgbClr val="00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➢"/>
            </a:pPr>
            <a:r>
              <a:rPr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cambios en la solicitud y los objetos de respuesta.</a:t>
            </a:r>
            <a:endParaRPr sz="2000">
              <a:solidFill>
                <a:schemeClr val="dk1"/>
              </a:solidFill>
              <a:highlight>
                <a:srgbClr val="00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➢"/>
            </a:pPr>
            <a:r>
              <a:rPr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Finalizar el ciclo de solicitud/respuestas.</a:t>
            </a:r>
            <a:endParaRPr sz="2000">
              <a:solidFill>
                <a:schemeClr val="dk1"/>
              </a:solidFill>
              <a:highlight>
                <a:srgbClr val="00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➢"/>
            </a:pPr>
            <a:r>
              <a:rPr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Invocar la siguiente función de middleware en la pila.</a:t>
            </a:r>
            <a:endParaRPr sz="2000">
              <a:solidFill>
                <a:schemeClr val="dk1"/>
              </a:solidFill>
              <a:highlight>
                <a:srgbClr val="00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	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1464125" y="317650"/>
            <a:ext cx="5666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Funcionalidad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3" name="Google Shape;2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4350" y="3297200"/>
            <a:ext cx="4030058" cy="16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Tipos de middleware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1" name="Google Shape;2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/>
        </p:nvSpPr>
        <p:spPr>
          <a:xfrm>
            <a:off x="677625" y="39725"/>
            <a:ext cx="7662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Middleware de nivel de aplicación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7" name="Google Shape;217;p41"/>
          <p:cNvSpPr txBox="1"/>
          <p:nvPr/>
        </p:nvSpPr>
        <p:spPr>
          <a:xfrm>
            <a:off x="486725" y="1240425"/>
            <a:ext cx="7903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Este ejemplo muestra una función de middleware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sin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ninguna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vía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acceso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montaje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. La función se ejecuta cada vez que la aplicación recibe una solicitud.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8" name="Google Shape;2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1"/>
          <p:cNvSpPr txBox="1"/>
          <p:nvPr/>
        </p:nvSpPr>
        <p:spPr>
          <a:xfrm>
            <a:off x="2081525" y="2441025"/>
            <a:ext cx="4713900" cy="17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app </a:t>
            </a:r>
            <a:r>
              <a:rPr lang="en-GB" sz="1600">
                <a:solidFill>
                  <a:srgbClr val="A67F5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use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res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next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console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'Time:'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Date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600">
              <a:solidFill>
                <a:srgbClr val="999999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/>
        </p:nvSpPr>
        <p:spPr>
          <a:xfrm>
            <a:off x="677625" y="39725"/>
            <a:ext cx="7662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Middleware a nivel de ruta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5" name="Google Shape;225;p42"/>
          <p:cNvSpPr txBox="1"/>
          <p:nvPr/>
        </p:nvSpPr>
        <p:spPr>
          <a:xfrm>
            <a:off x="264250" y="1036075"/>
            <a:ext cx="85533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Se pueden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agregar una o múltiples funciones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middlewares en los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procesos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atención de las rutas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como se muestra a continuación: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6" name="Google Shape;2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775" y="1971450"/>
            <a:ext cx="6066650" cy="29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/>
          <p:nvPr/>
        </p:nvSpPr>
        <p:spPr>
          <a:xfrm>
            <a:off x="361350" y="2361275"/>
            <a:ext cx="8398500" cy="24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app </a:t>
            </a:r>
            <a:r>
              <a:rPr lang="en-GB" sz="1600">
                <a:solidFill>
                  <a:srgbClr val="A67F5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router </a:t>
            </a:r>
            <a:r>
              <a:rPr lang="en-GB" sz="1600">
                <a:solidFill>
                  <a:srgbClr val="A67F5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express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70809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// funcion middleware sin via de acceso de montaje. El codigo es ejecutado por cada peticion al router</a:t>
            </a:r>
            <a:endParaRPr sz="1600">
              <a:solidFill>
                <a:srgbClr val="70809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use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res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next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console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'Time:'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Date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600">
              <a:solidFill>
                <a:srgbClr val="999999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3" name="Google Shape;233;p43"/>
          <p:cNvSpPr txBox="1"/>
          <p:nvPr/>
        </p:nvSpPr>
        <p:spPr>
          <a:xfrm>
            <a:off x="356100" y="39725"/>
            <a:ext cx="8398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Middleware a nivel del Router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4" name="Google Shape;2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3"/>
          <p:cNvSpPr txBox="1"/>
          <p:nvPr/>
        </p:nvSpPr>
        <p:spPr>
          <a:xfrm>
            <a:off x="486725" y="1240425"/>
            <a:ext cx="7903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El middleware de nivel de router funciona de la misma manera que el middleware de nivel de aplicación, excepto que está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enlazado a una instancia de express.Router()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/>
        </p:nvSpPr>
        <p:spPr>
          <a:xfrm>
            <a:off x="356100" y="39725"/>
            <a:ext cx="8398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Middleware de manejo de errores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1" name="Google Shape;241;p44"/>
          <p:cNvSpPr txBox="1"/>
          <p:nvPr/>
        </p:nvSpPr>
        <p:spPr>
          <a:xfrm>
            <a:off x="486725" y="1240425"/>
            <a:ext cx="7903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Estas funciones se definen de la misma forma que otras funciones de middleware, excepto que llevan cuatro argumentos en lugar de tres, específicamente con la firma (err, req, res, next):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2" name="Google Shape;2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4"/>
          <p:cNvSpPr txBox="1"/>
          <p:nvPr/>
        </p:nvSpPr>
        <p:spPr>
          <a:xfrm>
            <a:off x="1143000" y="2819400"/>
            <a:ext cx="5869200" cy="13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use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req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res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next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console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stack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res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99005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send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'Something broke!'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600">
              <a:solidFill>
                <a:srgbClr val="999999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/>
          <p:nvPr/>
        </p:nvSpPr>
        <p:spPr>
          <a:xfrm>
            <a:off x="372750" y="0"/>
            <a:ext cx="8398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Middleware incorporado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9" name="Google Shape;249;p45"/>
          <p:cNvSpPr txBox="1"/>
          <p:nvPr/>
        </p:nvSpPr>
        <p:spPr>
          <a:xfrm>
            <a:off x="335825" y="1231900"/>
            <a:ext cx="82404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La única función de middleware incorporado en Express es express.static. Esta función es responsable del servicio de archivos estáticos.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0" name="Google Shape;2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5"/>
          <p:cNvSpPr txBox="1"/>
          <p:nvPr/>
        </p:nvSpPr>
        <p:spPr>
          <a:xfrm>
            <a:off x="244200" y="2399175"/>
            <a:ext cx="68316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use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'public'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options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/>
          <p:nvPr/>
        </p:nvSpPr>
        <p:spPr>
          <a:xfrm>
            <a:off x="3979775" y="1134750"/>
            <a:ext cx="46248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Configurar el servicio de </a:t>
            </a:r>
            <a:r>
              <a:rPr lang="en-GB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recursos estáticos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Express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 y uso de capas </a:t>
            </a:r>
            <a:r>
              <a:rPr lang="en-GB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middlewares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el mecanismo de </a:t>
            </a:r>
            <a:r>
              <a:rPr lang="en-GB" sz="1800"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envío de datos de un formulario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al servidor.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Subir archivos al servidor</a:t>
            </a:r>
            <a:endParaRPr sz="1800">
              <a:solidFill>
                <a:schemeClr val="dk1"/>
              </a:solidFill>
              <a:highlight>
                <a:srgbClr val="00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7" name="Google Shape;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8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n-GB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9" name="Google Shape;9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/>
          <p:nvPr/>
        </p:nvSpPr>
        <p:spPr>
          <a:xfrm>
            <a:off x="356100" y="39725"/>
            <a:ext cx="8398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Middleware de terceros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7" name="Google Shape;257;p46"/>
          <p:cNvSpPr txBox="1"/>
          <p:nvPr/>
        </p:nvSpPr>
        <p:spPr>
          <a:xfrm>
            <a:off x="218325" y="981825"/>
            <a:ext cx="86670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instalar y utilizar middlewares de terceros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para añadir funcionalidad a nuestra aplicación. El uso puede ser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a nivel de aplicación o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 nivel de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Router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. Por ejemplo, instalamos y usamos la función de middleware de análisis de cookies cookie-parser.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8" name="Google Shape;2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6"/>
          <p:cNvSpPr txBox="1"/>
          <p:nvPr/>
        </p:nvSpPr>
        <p:spPr>
          <a:xfrm>
            <a:off x="1285700" y="2661050"/>
            <a:ext cx="6285600" cy="22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FBF40"/>
                </a:solidFill>
                <a:highlight>
                  <a:srgbClr val="272727"/>
                </a:highlight>
                <a:latin typeface="Courier New"/>
                <a:ea typeface="Courier New"/>
                <a:cs typeface="Courier New"/>
                <a:sym typeface="Courier New"/>
              </a:rPr>
              <a:t>$ npm install cookie-parser</a:t>
            </a:r>
            <a:endParaRPr sz="1600">
              <a:solidFill>
                <a:srgbClr val="4FBF40"/>
              </a:solidFill>
              <a:highlight>
                <a:srgbClr val="2727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FBF40"/>
              </a:solidFill>
              <a:highlight>
                <a:srgbClr val="2727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express </a:t>
            </a:r>
            <a:r>
              <a:rPr lang="en-GB" sz="1600">
                <a:solidFill>
                  <a:srgbClr val="A67F5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'express'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app </a:t>
            </a:r>
            <a:r>
              <a:rPr lang="en-GB" sz="1600">
                <a:solidFill>
                  <a:srgbClr val="A67F5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cookieParser </a:t>
            </a:r>
            <a:r>
              <a:rPr lang="en-GB" sz="1600">
                <a:solidFill>
                  <a:srgbClr val="A67F5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'cookie-parser'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70809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// load the cookie-parsing middleware</a:t>
            </a:r>
            <a:endParaRPr sz="1600">
              <a:solidFill>
                <a:srgbClr val="70809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use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cookieParser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600">
              <a:solidFill>
                <a:srgbClr val="999999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FBF40"/>
              </a:solidFill>
              <a:highlight>
                <a:srgbClr val="2727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2727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FBF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/>
          <p:nvPr/>
        </p:nvSpPr>
        <p:spPr>
          <a:xfrm>
            <a:off x="0" y="0"/>
            <a:ext cx="1322100" cy="5159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7"/>
          <p:cNvSpPr txBox="1"/>
          <p:nvPr/>
        </p:nvSpPr>
        <p:spPr>
          <a:xfrm>
            <a:off x="2457163" y="924600"/>
            <a:ext cx="47301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¡Lanzamos la</a:t>
            </a:r>
            <a:endParaRPr b="1" sz="3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Bolsa de Empleos</a:t>
            </a:r>
            <a:r>
              <a:rPr b="1" lang="en-GB" sz="3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!</a:t>
            </a:r>
            <a:endParaRPr b="1" sz="3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6" name="Google Shape;266;p47"/>
          <p:cNvSpPr txBox="1"/>
          <p:nvPr/>
        </p:nvSpPr>
        <p:spPr>
          <a:xfrm>
            <a:off x="2457163" y="2297525"/>
            <a:ext cx="47988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espacio para seguir </a:t>
            </a: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potenciando tu carrera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y que tengas más </a:t>
            </a: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oportunidades de inserción laboral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Podrás encontrar la </a:t>
            </a: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Bolsa de Empleos 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el menú izquierdo de la plataforma.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Te invitamos a conocerla y ¡postularte a tu futuro trabajo!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7" name="Google Shape;267;p47" title="&quot;nuevo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088" y="477975"/>
            <a:ext cx="690294" cy="2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7"/>
          <p:cNvPicPr preferRelativeResize="0"/>
          <p:nvPr/>
        </p:nvPicPr>
        <p:blipFill rotWithShape="1">
          <a:blip r:embed="rId4">
            <a:alphaModFix/>
          </a:blip>
          <a:srcRect b="0" l="5452" r="5461" t="0"/>
          <a:stretch/>
        </p:blipFill>
        <p:spPr>
          <a:xfrm>
            <a:off x="567850" y="477975"/>
            <a:ext cx="1497687" cy="41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7"/>
          <p:cNvSpPr/>
          <p:nvPr/>
        </p:nvSpPr>
        <p:spPr>
          <a:xfrm>
            <a:off x="632125" y="2660500"/>
            <a:ext cx="1322100" cy="3387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0" name="Google Shape;270;p47"/>
          <p:cNvGrpSpPr/>
          <p:nvPr/>
        </p:nvGrpSpPr>
        <p:grpSpPr>
          <a:xfrm>
            <a:off x="2560438" y="3996550"/>
            <a:ext cx="1134384" cy="280804"/>
            <a:chOff x="2560438" y="3920350"/>
            <a:chExt cx="1134384" cy="280804"/>
          </a:xfrm>
        </p:grpSpPr>
        <p:pic>
          <p:nvPicPr>
            <p:cNvPr id="271" name="Google Shape;271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60438" y="3920354"/>
              <a:ext cx="1134384" cy="28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47"/>
            <p:cNvSpPr txBox="1"/>
            <p:nvPr/>
          </p:nvSpPr>
          <p:spPr>
            <a:xfrm>
              <a:off x="2607288" y="3920350"/>
              <a:ext cx="1040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1"/>
                  </a:solidFill>
                  <a:uFill>
                    <a:noFill/>
                  </a:uFill>
                  <a:latin typeface="DM Sans"/>
                  <a:ea typeface="DM Sans"/>
                  <a:cs typeface="DM Sans"/>
                  <a:sym typeface="DM Sans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Conócela</a:t>
              </a:r>
              <a:endParaRPr b="1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273" name="Google Shape;273;p47"/>
          <p:cNvCxnSpPr/>
          <p:nvPr/>
        </p:nvCxnSpPr>
        <p:spPr>
          <a:xfrm rot="10800000">
            <a:off x="2014413" y="2829100"/>
            <a:ext cx="269700" cy="1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/>
        </p:nvSpPr>
        <p:spPr>
          <a:xfrm>
            <a:off x="1235750" y="436475"/>
            <a:ext cx="66726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Subir archivos: Multer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0188" y="1442825"/>
            <a:ext cx="4523626" cy="25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/>
        </p:nvSpPr>
        <p:spPr>
          <a:xfrm>
            <a:off x="194950" y="1083250"/>
            <a:ext cx="8715300" cy="15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 un cliente web sube un archivo a un servidor, generalmente lo envía a través de un formulario y se codifica como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multipart/form-data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Multer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hace que sea fácil manipular este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multipart/form-data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cuando tus usuarios suben archivos.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5" name="Google Shape;285;p49"/>
          <p:cNvSpPr txBox="1"/>
          <p:nvPr/>
        </p:nvSpPr>
        <p:spPr>
          <a:xfrm>
            <a:off x="1464125" y="317650"/>
            <a:ext cx="5666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¿Qué es Multer?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6" name="Google Shape;2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913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9"/>
          <p:cNvSpPr txBox="1"/>
          <p:nvPr/>
        </p:nvSpPr>
        <p:spPr>
          <a:xfrm>
            <a:off x="311800" y="2650450"/>
            <a:ext cx="8520600" cy="2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➢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Multer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 middleware para Express.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➢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middleware es una pieza de software que conecta diferentes aplicaciones o componentes de software.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➢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Express, un middleware procesa y transforma las peticiones entrantes en el servidor.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➢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Multer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actúa como un ayudante al cargar archivos.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/>
          <p:nvPr/>
        </p:nvSpPr>
        <p:spPr>
          <a:xfrm>
            <a:off x="1129500" y="2009550"/>
            <a:ext cx="6885000" cy="10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Multer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Ejemplo práctico de uso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4" name="Google Shape;2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/>
          <p:nvPr/>
        </p:nvSpPr>
        <p:spPr>
          <a:xfrm>
            <a:off x="666100" y="317650"/>
            <a:ext cx="67926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Configuración del proyecto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0" name="Google Shape;3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913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1"/>
          <p:cNvSpPr txBox="1"/>
          <p:nvPr/>
        </p:nvSpPr>
        <p:spPr>
          <a:xfrm>
            <a:off x="584600" y="1024400"/>
            <a:ext cx="7819200" cy="11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un archivo server.js. En el mismo, inicializamos todos los módulos. Crearemos una aplicación Express y crearemos un servidor para conectarse a los navegadores.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3" name="Google Shape;30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6450" y="2287100"/>
            <a:ext cx="6022725" cy="263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/>
          <p:nvPr/>
        </p:nvSpPr>
        <p:spPr>
          <a:xfrm>
            <a:off x="666100" y="317650"/>
            <a:ext cx="67926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Crear el código del cliente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9" name="Google Shape;3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913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2"/>
          <p:cNvSpPr txBox="1"/>
          <p:nvPr/>
        </p:nvSpPr>
        <p:spPr>
          <a:xfrm>
            <a:off x="127500" y="1277900"/>
            <a:ext cx="3018000" cy="29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AutoNum type="arabicPeriod" startAt="2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un archivo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index.html</a:t>
            </a:r>
            <a:endParaRPr i="1"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AutoNum type="arabicPeriod" startAt="2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Este archivo contendrá los diferentes formularios que utilizaremos para cargar nuestros diferentes tipos de archivos.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2" name="Google Shape;31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4950" y="1393350"/>
            <a:ext cx="5585798" cy="30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 txBox="1"/>
          <p:nvPr/>
        </p:nvSpPr>
        <p:spPr>
          <a:xfrm>
            <a:off x="666100" y="317650"/>
            <a:ext cx="67926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Servir el código del cliente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8" name="Google Shape;31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913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3"/>
          <p:cNvSpPr txBox="1"/>
          <p:nvPr/>
        </p:nvSpPr>
        <p:spPr>
          <a:xfrm>
            <a:off x="584600" y="1391775"/>
            <a:ext cx="7819200" cy="11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AutoNum type="arabicPeriod" startAt="4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Modificamos server.js escribiendo una ruta GET que muestre el archivo index.html en lugar del mensaje "WELCOME" ("BIENVENIDO", en español).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1" name="Google Shape;32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2448" y="2819900"/>
            <a:ext cx="650794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/>
        </p:nvSpPr>
        <p:spPr>
          <a:xfrm>
            <a:off x="666100" y="317650"/>
            <a:ext cx="67926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Almacenamiento con Multer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7" name="Google Shape;32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913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4"/>
          <p:cNvSpPr txBox="1"/>
          <p:nvPr/>
        </p:nvSpPr>
        <p:spPr>
          <a:xfrm>
            <a:off x="275750" y="1083250"/>
            <a:ext cx="85992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AutoNum type="arabicPeriod" startAt="5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Multer ofrece la opción de almacenar archivos en el disco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Definimos una ubicación de almacenamiento para nuestros archivos.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AutoNum type="arabicPeriod" startAt="5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Configuramos Multer con esas opciones.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0" name="Google Shape;33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700" y="2444625"/>
            <a:ext cx="6254199" cy="24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Manejo de carga de archivos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6" name="Google Shape;3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9"/>
          <p:cNvSpPr/>
          <p:nvPr/>
        </p:nvSpPr>
        <p:spPr>
          <a:xfrm>
            <a:off x="3609625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9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9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8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29"/>
          <p:cNvSpPr txBox="1"/>
          <p:nvPr/>
        </p:nvSpPr>
        <p:spPr>
          <a:xfrm>
            <a:off x="37611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Router &amp; Multer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09" name="Google Shape;1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9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9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7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29"/>
          <p:cNvSpPr txBox="1"/>
          <p:nvPr/>
        </p:nvSpPr>
        <p:spPr>
          <a:xfrm>
            <a:off x="1377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 Avanzado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113" name="Google Shape;113;p29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9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29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29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" name="Google Shape;1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9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9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9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9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p29"/>
          <p:cNvSpPr txBox="1"/>
          <p:nvPr/>
        </p:nvSpPr>
        <p:spPr>
          <a:xfrm>
            <a:off x="6144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Motores de plantillas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2" name="Google Shape;122;p29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29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29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29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6" name="Google Shape;1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9"/>
          <p:cNvSpPr txBox="1"/>
          <p:nvPr/>
        </p:nvSpPr>
        <p:spPr>
          <a:xfrm>
            <a:off x="1398000" y="2320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6"/>
          <p:cNvSpPr txBox="1"/>
          <p:nvPr/>
        </p:nvSpPr>
        <p:spPr>
          <a:xfrm>
            <a:off x="666100" y="317650"/>
            <a:ext cx="67926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Subiendo un solo archivo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2" name="Google Shape;3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913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6"/>
          <p:cNvSpPr txBox="1"/>
          <p:nvPr/>
        </p:nvSpPr>
        <p:spPr>
          <a:xfrm>
            <a:off x="275750" y="1159450"/>
            <a:ext cx="85992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el archivo index.html, definimos un atributo de acción que realiza una petición POST. Ahora necesitamos crear un punto final en la aplicación Express. Abrimos el archivo server.js y agregamos el siguiente código: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5" name="Google Shape;34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388" y="2472250"/>
            <a:ext cx="6454023" cy="2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/>
        </p:nvSpPr>
        <p:spPr>
          <a:xfrm>
            <a:off x="666100" y="317650"/>
            <a:ext cx="67926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Subiendo múltiples archivos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1" name="Google Shape;3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913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7"/>
          <p:cNvSpPr txBox="1"/>
          <p:nvPr/>
        </p:nvSpPr>
        <p:spPr>
          <a:xfrm>
            <a:off x="275750" y="1159450"/>
            <a:ext cx="8599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Cargar varios archivos con Multer es similar a cargar un solo archivo, pero con algunos cambios.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4" name="Google Shape;35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075" y="2173750"/>
            <a:ext cx="7256606" cy="23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Express y Multer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0" name="Google Shape;36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9"/>
          <p:cNvSpPr txBox="1"/>
          <p:nvPr/>
        </p:nvSpPr>
        <p:spPr>
          <a:xfrm>
            <a:off x="442500" y="831075"/>
            <a:ext cx="82590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 servidor que permita elegir y subir un archivo utilizando un formulario servido desde su espacio público.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Dicho archivo se almacenará en una carpeta propia del servidor llamada 'uploads'.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nombre del archivo guardado se formará con el nombre original anteponiéndole un timestamp (Date.now()) seguido con un guión. Ej: 1610894554093-clase1.zip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 express y multer en un proyecto de servidor que escuche en el puerto 8080.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8" name="Google Shape;36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API RESTful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4" name="Google Shape;3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0"/>
          <p:cNvSpPr/>
          <p:nvPr/>
        </p:nvSpPr>
        <p:spPr>
          <a:xfrm>
            <a:off x="4823975" y="886225"/>
            <a:ext cx="381900" cy="3819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1" name="Google Shape;381;p61"/>
          <p:cNvGraphicFramePr/>
          <p:nvPr/>
        </p:nvGraphicFramePr>
        <p:xfrm>
          <a:off x="153263" y="19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{9AFA737A-9C4F-42C4-9A93-4745C98B9A54}</a:tableStyleId>
              </a:tblPr>
              <a:tblGrid>
                <a:gridCol w="2945825"/>
                <a:gridCol w="3822275"/>
                <a:gridCol w="2069375"/>
              </a:tblGrid>
              <a:tr h="7202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API RESTful</a:t>
                      </a:r>
                      <a:endParaRPr sz="2400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091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 un repositorio en Github con el proyecto cargado. </a:t>
                      </a:r>
                      <a:b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</a:br>
                      <a:r>
                        <a:rPr b="1" lang="en-GB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 incluir los node_modules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700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n-GB" sz="400">
                          <a:solidFill>
                            <a:srgbClr val="4D5156"/>
                          </a:solidFill>
                        </a:rPr>
                      </a:br>
                      <a:r>
                        <a:rPr b="1" lang="en-GB" sz="1900"/>
                        <a:t>&gt;&gt;</a:t>
                      </a:r>
                      <a:r>
                        <a:rPr b="1" lang="en-GB" sz="19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-GB" sz="1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n-GB" sz="19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n-GB" sz="19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Realizar un proyecto de servidor basado en node.js y express que ofrezca una API RESTful de productos. En detalle, que incorpore las siguientes rutas:</a:t>
                      </a:r>
                      <a:endParaRPr sz="19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Helvetica Neue Light"/>
                        <a:buChar char="●"/>
                      </a:pPr>
                      <a:r>
                        <a:rPr lang="en-GB" sz="19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GET '/api/productos' -&gt; devuelve todos los productos.</a:t>
                      </a:r>
                      <a:endParaRPr sz="19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Helvetica Neue Light"/>
                        <a:buChar char="●"/>
                      </a:pPr>
                      <a:r>
                        <a:rPr lang="en-GB" sz="19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GET '/api/</a:t>
                      </a:r>
                      <a:r>
                        <a:rPr lang="en-GB" sz="19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</a:t>
                      </a:r>
                      <a:r>
                        <a:rPr lang="en-GB" sz="19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roductos/:id' -&gt; devuelve un producto según su id.</a:t>
                      </a:r>
                      <a:endParaRPr sz="19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Helvetica Neue Light"/>
                        <a:buChar char="●"/>
                      </a:pPr>
                      <a:r>
                        <a:rPr lang="en-GB" sz="19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POST '/api/productos' -&gt; recibe y agrega un producto, y lo devuelve con su id asignado.</a:t>
                      </a:r>
                      <a:endParaRPr sz="19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Helvetica Neue Light"/>
                        <a:buChar char="●"/>
                      </a:pPr>
                      <a:r>
                        <a:rPr lang="en-GB" sz="19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PUT '/api/productos/:id' -&gt; recibe y actualiza un producto según su id.</a:t>
                      </a:r>
                      <a:endParaRPr sz="19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Helvetica Neue Light"/>
                        <a:buChar char="●"/>
                      </a:pPr>
                      <a:r>
                        <a:rPr lang="en-GB" sz="19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DELETE '/api/productos/:id' -&gt; elimina un producto según su id.</a:t>
                      </a:r>
                      <a:endParaRPr sz="21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382" name="Google Shape;38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0304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" name="Google Shape;388;p62"/>
          <p:cNvGraphicFramePr/>
          <p:nvPr/>
        </p:nvGraphicFramePr>
        <p:xfrm>
          <a:off x="153263" y="19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{9AFA737A-9C4F-42C4-9A93-4745C98B9A54}</a:tableStyleId>
              </a:tblPr>
              <a:tblGrid>
                <a:gridCol w="2945825"/>
                <a:gridCol w="3822275"/>
                <a:gridCol w="2069375"/>
              </a:tblGrid>
              <a:tr h="7202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API RESTful</a:t>
                      </a:r>
                      <a:endParaRPr sz="2400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091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 un repositorio en Github con el proyecto cargado. </a:t>
                      </a:r>
                      <a:b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</a:br>
                      <a:r>
                        <a:rPr b="1" lang="en-GB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 incluir los node_modules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70000">
                <a:tc gridSpan="3">
                  <a:txBody>
                    <a:bodyPr/>
                    <a:lstStyle/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Helvetica Neue Light"/>
                        <a:buChar char="-"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Cada producto estará representado por un objeto con el siguiente formato: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Helvetica Neue Light"/>
                        <a:buChar char="-"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Cada ítem almacenado dispondrá de un id numérico proporcionado por el backend, comenzando en 1, y que se irá incrementando a medida de que se incorporen productos. Ese id será utilizado para identificar un producto que va a ser listado en forma individual.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0304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2"/>
          <p:cNvSpPr txBox="1"/>
          <p:nvPr/>
        </p:nvSpPr>
        <p:spPr>
          <a:xfrm>
            <a:off x="533564" y="2219219"/>
            <a:ext cx="4873200" cy="1162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00">
                <a:solidFill>
                  <a:srgbClr val="C8C8C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(</a:t>
            </a:r>
            <a:r>
              <a:rPr lang="en-GB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00">
                <a:solidFill>
                  <a:srgbClr val="C8C8C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(</a:t>
            </a:r>
            <a:r>
              <a:rPr lang="en-GB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precio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00">
                <a:solidFill>
                  <a:srgbClr val="C8C8C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thumbnail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‘http:/public/gatito.jpg’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6" name="Google Shape;396;p63"/>
          <p:cNvGraphicFramePr/>
          <p:nvPr/>
        </p:nvGraphicFramePr>
        <p:xfrm>
          <a:off x="153263" y="19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{9AFA737A-9C4F-42C4-9A93-4745C98B9A54}</a:tableStyleId>
              </a:tblPr>
              <a:tblGrid>
                <a:gridCol w="2945825"/>
                <a:gridCol w="3822275"/>
                <a:gridCol w="2069375"/>
              </a:tblGrid>
              <a:tr h="7202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API RESTful</a:t>
                      </a:r>
                      <a:endParaRPr sz="2400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091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 un repositorio en Github con el proyecto cargado. </a:t>
                      </a:r>
                      <a:b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</a:br>
                      <a:r>
                        <a:rPr b="1" lang="en-GB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 incluir los node_modules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70000">
                <a:tc gridSpan="3">
                  <a:txBody>
                    <a:bodyPr/>
                    <a:lstStyle/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Helvetica Neue Light"/>
                        <a:buChar char="-"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Para el caso de que un producto no exista, se devolverá el objeto: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{ error : 'producto no encontrado' }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Helvetica Neue Light"/>
                        <a:buChar char="-"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Implementar la API en una clase separada, utilizando un array como soporte de persistencia en memoria. </a:t>
                      </a:r>
                      <a:r>
                        <a:rPr lang="en-GB" sz="1700">
                          <a:solidFill>
                            <a:schemeClr val="dk1"/>
                          </a:solidFill>
                          <a:highlight>
                            <a:srgbClr val="00FFFF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(FILESYSTEM o NO: OPCIONAL)</a:t>
                      </a:r>
                      <a:endParaRPr sz="1700">
                        <a:solidFill>
                          <a:schemeClr val="dk1"/>
                        </a:solidFill>
                        <a:highlight>
                          <a:srgbClr val="00FFFF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Helvetica Neue Light"/>
                        <a:buChar char="-"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Incorporar el Router de express en la url base '/api/productos' y configurar todas las subrutas en base a este.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Helvetica Neue Light"/>
                        <a:buChar char="-"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highlight>
                            <a:srgbClr val="00FFFF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Crear un espacio público de servidor que contenga un documento index.html con un formulario de ingreso de productos con los datos apropiados.</a:t>
                      </a:r>
                      <a:endParaRPr sz="1700">
                        <a:solidFill>
                          <a:schemeClr val="dk1"/>
                        </a:solidFill>
                        <a:highlight>
                          <a:srgbClr val="00FFFF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Helvetica Neue Light"/>
                        <a:buChar char="-"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El servidor debe estar basado en express y debe implementar los mensajes de conexión al puerto 8080 y en caso de error, representar la descripción del mismo.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Helvetica Neue Light"/>
                        <a:buChar char="-"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Las respuestas del servidor serán en formato JSON. La funcionalidad será probada a través de Postman y del formulario de ingreso.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397" name="Google Shape;3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0304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4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04" name="Google Shape;40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5"/>
          <p:cNvSpPr txBox="1"/>
          <p:nvPr/>
        </p:nvSpPr>
        <p:spPr>
          <a:xfrm>
            <a:off x="1956450" y="4148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0" name="Google Shape;410;p65"/>
          <p:cNvSpPr txBox="1"/>
          <p:nvPr/>
        </p:nvSpPr>
        <p:spPr>
          <a:xfrm>
            <a:off x="2180400" y="1659150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-Express Router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express.static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Capas Middleware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Uso de Multer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/>
        </p:nvSpPr>
        <p:spPr>
          <a:xfrm>
            <a:off x="1235700" y="1371100"/>
            <a:ext cx="66726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Express Router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6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416" name="Google Shape;41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2" name="Google Shape;4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/>
        </p:nvSpPr>
        <p:spPr>
          <a:xfrm>
            <a:off x="682925" y="1188300"/>
            <a:ext cx="7902600" cy="3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clase </a:t>
            </a:r>
            <a:r>
              <a:rPr b="1"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Router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usa cuando se desea crear un objeto enrutador para manejar solicitudes.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Router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express nos permite crear múltiples "mini aplicaciones" para que se pueda asignar un espacio de nombre al api público, autenticación y otras rutas en sistemas de enrutamiento separados.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8" name="Google Shape;138;p31"/>
          <p:cNvSpPr txBox="1"/>
          <p:nvPr/>
        </p:nvSpPr>
        <p:spPr>
          <a:xfrm>
            <a:off x="1464125" y="317650"/>
            <a:ext cx="5666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Ruteo en Express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9" name="Google Shape;1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4700" y="9137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/>
        </p:nvSpPr>
        <p:spPr>
          <a:xfrm>
            <a:off x="940450" y="268325"/>
            <a:ext cx="7263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900">
                <a:latin typeface="Anton"/>
                <a:ea typeface="Anton"/>
                <a:cs typeface="Anton"/>
                <a:sym typeface="Anton"/>
              </a:rPr>
              <a:t>Ejemplo Router en Express</a:t>
            </a:r>
            <a:endParaRPr i="1" sz="29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6" name="Google Shape;1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2"/>
          <p:cNvSpPr txBox="1"/>
          <p:nvPr/>
        </p:nvSpPr>
        <p:spPr>
          <a:xfrm>
            <a:off x="2730400" y="967600"/>
            <a:ext cx="3683100" cy="38559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'express'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9E9E9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9E9E9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050">
                <a:solidFill>
                  <a:srgbClr val="DCDCAA"/>
                </a:solidFill>
                <a:highlight>
                  <a:srgbClr val="9E9E9E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-GB" sz="1050">
                <a:solidFill>
                  <a:srgbClr val="D4D4D4"/>
                </a:solidFill>
                <a:highlight>
                  <a:srgbClr val="9E9E9E"/>
                </a:highlight>
                <a:latin typeface="Courier New"/>
                <a:ea typeface="Courier New"/>
                <a:cs typeface="Courier New"/>
                <a:sym typeface="Courier New"/>
              </a:rPr>
              <a:t> } = </a:t>
            </a:r>
            <a:r>
              <a:rPr lang="en-GB" sz="1050">
                <a:solidFill>
                  <a:srgbClr val="DCDCAA"/>
                </a:solidFill>
                <a:highlight>
                  <a:srgbClr val="9E9E9E"/>
                </a:highlight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endParaRPr sz="1050">
              <a:solidFill>
                <a:srgbClr val="DCDCAA"/>
              </a:solidFill>
              <a:highlight>
                <a:srgbClr val="9E9E9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272727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27272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272727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 sz="1050">
                <a:solidFill>
                  <a:srgbClr val="D4D4D4"/>
                </a:solidFill>
                <a:highlight>
                  <a:srgbClr val="272727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DCDCAA"/>
                </a:solidFill>
                <a:highlight>
                  <a:srgbClr val="272727"/>
                </a:highlight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n-GB" sz="1050">
                <a:solidFill>
                  <a:srgbClr val="D4D4D4"/>
                </a:solidFill>
                <a:highlight>
                  <a:srgbClr val="272727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4D4D4"/>
              </a:solidFill>
              <a:highlight>
                <a:srgbClr val="2727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708090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70809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708090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-GB" sz="1050">
                <a:solidFill>
                  <a:srgbClr val="D4D4D4"/>
                </a:solidFill>
                <a:highlight>
                  <a:srgbClr val="708090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DCDCAA"/>
                </a:solidFill>
                <a:highlight>
                  <a:srgbClr val="708090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-GB" sz="1050">
                <a:solidFill>
                  <a:srgbClr val="D4D4D4"/>
                </a:solidFill>
                <a:highlight>
                  <a:srgbClr val="708090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4D4D4"/>
              </a:solidFill>
              <a:highlight>
                <a:srgbClr val="70809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'/recurso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send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'get ok'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'/recurso'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send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'post ok'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4FC1FF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 sz="1050">
                <a:solidFill>
                  <a:srgbClr val="D4D4D4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use</a:t>
            </a:r>
            <a:r>
              <a:rPr lang="en-GB" sz="1050">
                <a:solidFill>
                  <a:srgbClr val="D4D4D4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'/api'</a:t>
            </a:r>
            <a:r>
              <a:rPr lang="en-GB" sz="1050">
                <a:solidFill>
                  <a:srgbClr val="D4D4D4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4FC1FF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-GB" sz="1050">
                <a:solidFill>
                  <a:srgbClr val="D4D4D4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listen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8080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/>
        </p:nvSpPr>
        <p:spPr>
          <a:xfrm>
            <a:off x="1541550" y="1255050"/>
            <a:ext cx="61341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Servicio de archivos estáticos en Express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0" y="4579450"/>
            <a:ext cx="30000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Fuente: https://expressjs.com/</a:t>
            </a:r>
            <a:endParaRPr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/>
          <p:nvPr/>
        </p:nvSpPr>
        <p:spPr>
          <a:xfrm>
            <a:off x="435900" y="1256700"/>
            <a:ext cx="8209200" cy="26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el servicio de archivos estáticos (por ejemplo imágenes, archivos CSS y archivos JavaScript) se utiliza la función de middleware incorporada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express.static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 función recibe como parámetro el nombre del directorio que contiene los activos estáticos.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siguiente código configura el servicio de imágenes, archivos CSS y archivos JavaScript en un directorio denominado public: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9" name="Google Shape;159;p34"/>
          <p:cNvSpPr txBox="1"/>
          <p:nvPr/>
        </p:nvSpPr>
        <p:spPr>
          <a:xfrm>
            <a:off x="1464125" y="317650"/>
            <a:ext cx="5666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Introducción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4700" y="9137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/>
        </p:nvSpPr>
        <p:spPr>
          <a:xfrm>
            <a:off x="533450" y="1256700"/>
            <a:ext cx="78177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crear un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prefijo virtual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(donde el path de acceso no existe realmente en el sistema de archivos) para los archivos servidos por express.static, debemos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especificar un path de acceso de montaje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el directorio estático: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464125" y="317650"/>
            <a:ext cx="5666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Prefijo virtual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4700" y="913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5"/>
          <p:cNvSpPr txBox="1"/>
          <p:nvPr/>
        </p:nvSpPr>
        <p:spPr>
          <a:xfrm>
            <a:off x="533450" y="2954500"/>
            <a:ext cx="5721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use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'/</a:t>
            </a:r>
            <a:r>
              <a:rPr lang="en-GB" sz="16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GB" sz="16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express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'public'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